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0" r:id="rId5"/>
    <p:sldId id="260" r:id="rId6"/>
    <p:sldId id="259"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2D94-C6A6-8429-6491-A367099B02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64F1CA-D5A1-6ACF-7F59-AB179B602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14A6D1-F185-20F0-DA64-DC8F6BDBDA99}"/>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5" name="Footer Placeholder 4">
            <a:extLst>
              <a:ext uri="{FF2B5EF4-FFF2-40B4-BE49-F238E27FC236}">
                <a16:creationId xmlns:a16="http://schemas.microsoft.com/office/drawing/2014/main" id="{1D68864E-A026-0CE9-E26D-5018CACF1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1766F-28AE-A6B4-D75B-80D2CECD32A3}"/>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3999742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15DD-2D80-2EF2-3BBB-FF9495A245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387A58-7051-E366-F60E-314B7A28E6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FD0B8B-9D4E-FCD6-6B9A-D97DB0F710B7}"/>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5" name="Footer Placeholder 4">
            <a:extLst>
              <a:ext uri="{FF2B5EF4-FFF2-40B4-BE49-F238E27FC236}">
                <a16:creationId xmlns:a16="http://schemas.microsoft.com/office/drawing/2014/main" id="{A2241B2B-0D3C-B7B9-40FE-59181FF9C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15C56-7578-1180-8C96-B8D5E02C4A9E}"/>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58552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5DE392-30AC-D496-BD85-5F389D9CE3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2A65D4-90C5-F3FF-ADD4-B069DD2235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FB6BDA-EDC5-9FFC-BD60-1F71C9DBEAFE}"/>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5" name="Footer Placeholder 4">
            <a:extLst>
              <a:ext uri="{FF2B5EF4-FFF2-40B4-BE49-F238E27FC236}">
                <a16:creationId xmlns:a16="http://schemas.microsoft.com/office/drawing/2014/main" id="{DA5EEC39-571C-DA58-18C8-2E9A94838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CA5BD-72FF-41F1-F965-348A2E857563}"/>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3607690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6A76B-C1A4-D7AF-658D-D262284F7D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695CD-33FA-140D-8B15-934D302544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D86C3-AC69-0094-FADD-8C62A89F360A}"/>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5" name="Footer Placeholder 4">
            <a:extLst>
              <a:ext uri="{FF2B5EF4-FFF2-40B4-BE49-F238E27FC236}">
                <a16:creationId xmlns:a16="http://schemas.microsoft.com/office/drawing/2014/main" id="{73BCC3FE-84A5-EA7B-9938-B05DF6AD6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1D606-D67E-A9CF-89CB-AEF9B87E5789}"/>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2436390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EB06-A084-9682-D5F6-D8BAA6809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72A7D3-DC89-65FF-F794-09F383A202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7295A4-3A68-BDC6-F17D-1AC8297AA37D}"/>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5" name="Footer Placeholder 4">
            <a:extLst>
              <a:ext uri="{FF2B5EF4-FFF2-40B4-BE49-F238E27FC236}">
                <a16:creationId xmlns:a16="http://schemas.microsoft.com/office/drawing/2014/main" id="{0FF480DA-A4B1-AD2C-53A8-BD5851C3F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57ED2-35C7-BBC0-5D9F-E7EDED673F02}"/>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182240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2557-3DC5-0744-744E-95C6C1551C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502DB6-79F6-D50E-B1B2-4BF7AEAEA3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C77C56-FB17-BC5A-BEE3-E784DC609A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3B8EA8-A312-9912-A808-69D189161542}"/>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6" name="Footer Placeholder 5">
            <a:extLst>
              <a:ext uri="{FF2B5EF4-FFF2-40B4-BE49-F238E27FC236}">
                <a16:creationId xmlns:a16="http://schemas.microsoft.com/office/drawing/2014/main" id="{8FF04015-131D-ABBE-F872-97211B838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EB2ED-093C-ED0C-4C37-6F4DA9E28524}"/>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1441872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19BC-3C19-5BBA-2E63-C1B720050A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F833A3-77E0-500E-8EF0-474F11E1C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EB4E0B-FFDB-2072-6E01-3DDA7B6CCA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3C5E8-9B4C-0067-9295-E2343367E1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A70BD0-CE35-1D84-D698-AFEF377005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D3982-0FC0-17B8-B98F-7C81444F9578}"/>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8" name="Footer Placeholder 7">
            <a:extLst>
              <a:ext uri="{FF2B5EF4-FFF2-40B4-BE49-F238E27FC236}">
                <a16:creationId xmlns:a16="http://schemas.microsoft.com/office/drawing/2014/main" id="{15015B69-DB25-E81A-079D-D49C02DE73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E281DE-3D55-04F8-359C-CAF846C08BBD}"/>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3443530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BDD6B-F5FA-9BDD-8454-EB48ECCC2B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8394D1-16E9-DA42-7F56-AAF2E176941E}"/>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4" name="Footer Placeholder 3">
            <a:extLst>
              <a:ext uri="{FF2B5EF4-FFF2-40B4-BE49-F238E27FC236}">
                <a16:creationId xmlns:a16="http://schemas.microsoft.com/office/drawing/2014/main" id="{101455F4-8131-9628-54D0-F6BFC29F8B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DD1533-BF52-2FE0-07AC-E733DDE81087}"/>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390481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627399-1A3D-E1A3-4838-D8DAAA76BE21}"/>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3" name="Footer Placeholder 2">
            <a:extLst>
              <a:ext uri="{FF2B5EF4-FFF2-40B4-BE49-F238E27FC236}">
                <a16:creationId xmlns:a16="http://schemas.microsoft.com/office/drawing/2014/main" id="{03F840DA-8F01-A6EB-2A36-02A8EDF336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DDCAFA-D380-B73B-589A-7A182E760C22}"/>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1367132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2A86-D058-9A32-EEB5-A4165B63F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1D1A48-B226-6A5C-37FB-81682AB124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AE3448-74E9-8D40-ADCF-2D6DF1FDB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83DE9B-3F34-853B-34B1-3FB82D97DBD8}"/>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6" name="Footer Placeholder 5">
            <a:extLst>
              <a:ext uri="{FF2B5EF4-FFF2-40B4-BE49-F238E27FC236}">
                <a16:creationId xmlns:a16="http://schemas.microsoft.com/office/drawing/2014/main" id="{929BA8E3-5897-557A-F7F9-2946339987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8637A-F2FD-6405-6F54-93CE94D6D60E}"/>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2251613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2978-7C3A-E7F2-6BBA-673CBAE45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A367AC-3B5A-6C81-9A9C-E662A1DD7F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40BDE6-EF97-28BD-69BF-B5CF38D8A0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A73BE-34FB-9277-C480-929A7E6B0DB4}"/>
              </a:ext>
            </a:extLst>
          </p:cNvPr>
          <p:cNvSpPr>
            <a:spLocks noGrp="1"/>
          </p:cNvSpPr>
          <p:nvPr>
            <p:ph type="dt" sz="half" idx="10"/>
          </p:nvPr>
        </p:nvSpPr>
        <p:spPr/>
        <p:txBody>
          <a:bodyPr/>
          <a:lstStyle/>
          <a:p>
            <a:fld id="{577D2C4D-2F64-9143-895D-7A6C9C14B8B3}" type="datetimeFigureOut">
              <a:rPr lang="en-US" smtClean="0"/>
              <a:t>3/12/24</a:t>
            </a:fld>
            <a:endParaRPr lang="en-US"/>
          </a:p>
        </p:txBody>
      </p:sp>
      <p:sp>
        <p:nvSpPr>
          <p:cNvPr id="6" name="Footer Placeholder 5">
            <a:extLst>
              <a:ext uri="{FF2B5EF4-FFF2-40B4-BE49-F238E27FC236}">
                <a16:creationId xmlns:a16="http://schemas.microsoft.com/office/drawing/2014/main" id="{A0D90726-447B-FF1F-B1E1-50C8D0705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A5C32-CCBC-6FF1-91CF-ED08452A3CD4}"/>
              </a:ext>
            </a:extLst>
          </p:cNvPr>
          <p:cNvSpPr>
            <a:spLocks noGrp="1"/>
          </p:cNvSpPr>
          <p:nvPr>
            <p:ph type="sldNum" sz="quarter" idx="12"/>
          </p:nvPr>
        </p:nvSpPr>
        <p:spPr/>
        <p:txBody>
          <a:bodyPr/>
          <a:lstStyle/>
          <a:p>
            <a:fld id="{5966E457-E7A8-6C4B-80F8-AA048A129837}" type="slidenum">
              <a:rPr lang="en-US" smtClean="0"/>
              <a:t>‹#›</a:t>
            </a:fld>
            <a:endParaRPr lang="en-US"/>
          </a:p>
        </p:txBody>
      </p:sp>
    </p:spTree>
    <p:extLst>
      <p:ext uri="{BB962C8B-B14F-4D97-AF65-F5344CB8AC3E}">
        <p14:creationId xmlns:p14="http://schemas.microsoft.com/office/powerpoint/2010/main" val="250892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3CE87-8745-0FCD-45A1-7933B31F20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8901A2-B87B-AE8C-1C1F-74D384D474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4596DE-4CAC-C737-D4B4-F130E21B9B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7D2C4D-2F64-9143-895D-7A6C9C14B8B3}" type="datetimeFigureOut">
              <a:rPr lang="en-US" smtClean="0"/>
              <a:t>3/12/24</a:t>
            </a:fld>
            <a:endParaRPr lang="en-US"/>
          </a:p>
        </p:txBody>
      </p:sp>
      <p:sp>
        <p:nvSpPr>
          <p:cNvPr id="5" name="Footer Placeholder 4">
            <a:extLst>
              <a:ext uri="{FF2B5EF4-FFF2-40B4-BE49-F238E27FC236}">
                <a16:creationId xmlns:a16="http://schemas.microsoft.com/office/drawing/2014/main" id="{C9D26159-8586-ECC6-5E92-E2B0B7E87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32EC77B-9FA1-E58C-D64C-0A40A42A1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66E457-E7A8-6C4B-80F8-AA048A129837}" type="slidenum">
              <a:rPr lang="en-US" smtClean="0"/>
              <a:t>‹#›</a:t>
            </a:fld>
            <a:endParaRPr lang="en-US"/>
          </a:p>
        </p:txBody>
      </p:sp>
    </p:spTree>
    <p:extLst>
      <p:ext uri="{BB962C8B-B14F-4D97-AF65-F5344CB8AC3E}">
        <p14:creationId xmlns:p14="http://schemas.microsoft.com/office/powerpoint/2010/main" val="4262599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nbc.com/video/2024/02/03/how-realpage-influences-rent-prices-across-the-us.html" TargetMode="External"/><Relationship Id="rId1" Type="http://schemas.openxmlformats.org/officeDocument/2006/relationships/slideLayout" Target="../slideLayouts/slideLayout2.xml"/><Relationship Id="rId6" Type="http://schemas.openxmlformats.org/officeDocument/2006/relationships/hyperlink" Target="https://www.npr.org/2024/01/11/1197961038/the-indicator-from-planet-money-realpage-antitrust-lawsuit-01-11-2024" TargetMode="External"/><Relationship Id="rId5" Type="http://schemas.openxmlformats.org/officeDocument/2006/relationships/image" Target="../media/image4.png"/><Relationship Id="rId4" Type="http://schemas.openxmlformats.org/officeDocument/2006/relationships/hyperlink" Target="https://www.propublica.org/article/yieldstar-rent-increase-realpage-ren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gimond.github.io/Spatial/spatial-autocorrelation.html#ref-Tobler1970" TargetMode="External"/><Relationship Id="rId1" Type="http://schemas.openxmlformats.org/officeDocument/2006/relationships/slideLayout" Target="../slideLayouts/slideLayout2.xml"/><Relationship Id="rId4" Type="http://schemas.openxmlformats.org/officeDocument/2006/relationships/hyperlink" Target="https://mgimond.github.io/Spatial/spatial-autocorrelation.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hite sheet with black text&#10;&#10;Description automatically generated">
            <a:extLst>
              <a:ext uri="{FF2B5EF4-FFF2-40B4-BE49-F238E27FC236}">
                <a16:creationId xmlns:a16="http://schemas.microsoft.com/office/drawing/2014/main" id="{F7B1B7CF-319E-B298-1B34-3CE857183CA6}"/>
              </a:ext>
            </a:extLst>
          </p:cNvPr>
          <p:cNvPicPr>
            <a:picLocks noChangeAspect="1"/>
          </p:cNvPicPr>
          <p:nvPr/>
        </p:nvPicPr>
        <p:blipFill>
          <a:blip r:embed="rId2"/>
          <a:stretch>
            <a:fillRect/>
          </a:stretch>
        </p:blipFill>
        <p:spPr>
          <a:xfrm>
            <a:off x="3364577" y="0"/>
            <a:ext cx="5462845" cy="6858000"/>
          </a:xfrm>
          <a:prstGeom prst="rect">
            <a:avLst/>
          </a:prstGeom>
        </p:spPr>
      </p:pic>
    </p:spTree>
    <p:extLst>
      <p:ext uri="{BB962C8B-B14F-4D97-AF65-F5344CB8AC3E}">
        <p14:creationId xmlns:p14="http://schemas.microsoft.com/office/powerpoint/2010/main" val="141348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2D8C-5F4F-6ECA-A32B-3BA1BF6492A0}"/>
              </a:ext>
            </a:extLst>
          </p:cNvPr>
          <p:cNvSpPr>
            <a:spLocks noGrp="1"/>
          </p:cNvSpPr>
          <p:nvPr>
            <p:ph type="title"/>
          </p:nvPr>
        </p:nvSpPr>
        <p:spPr>
          <a:xfrm>
            <a:off x="6417733" y="20982"/>
            <a:ext cx="5291663" cy="1628775"/>
          </a:xfrm>
        </p:spPr>
        <p:txBody>
          <a:bodyPr vert="horz" lIns="91440" tIns="45720" rIns="91440" bIns="45720" rtlCol="0" anchor="b">
            <a:normAutofit/>
          </a:bodyPr>
          <a:lstStyle/>
          <a:p>
            <a:r>
              <a:rPr lang="en-US" sz="4000" dirty="0"/>
              <a:t>Plot Lagged Value vs. Original Value</a:t>
            </a:r>
          </a:p>
        </p:txBody>
      </p:sp>
      <p:pic>
        <p:nvPicPr>
          <p:cNvPr id="4098" name="Picture 2" descr="Scatter plot of spatially lagged income (neighboring income) vs. each countie's income. If we equalize the spread between both axes (i.e. convert to a z-value) the slope of the regression line represents the Moran's *I* statistic.">
            <a:extLst>
              <a:ext uri="{FF2B5EF4-FFF2-40B4-BE49-F238E27FC236}">
                <a16:creationId xmlns:a16="http://schemas.microsoft.com/office/drawing/2014/main" id="{71A4AB9B-8A5D-A933-5A43-40FCDC146E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1581"/>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7E57D8-5C7C-FFBB-4C08-8E637BD8D635}"/>
              </a:ext>
            </a:extLst>
          </p:cNvPr>
          <p:cNvSpPr txBox="1"/>
          <p:nvPr/>
        </p:nvSpPr>
        <p:spPr>
          <a:xfrm>
            <a:off x="6417733" y="2182125"/>
            <a:ext cx="5291663" cy="375284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Slope of the line is the </a:t>
            </a:r>
            <a:r>
              <a:rPr lang="en-US" i="1" dirty="0"/>
              <a:t>Moran’s I</a:t>
            </a:r>
            <a:r>
              <a:rPr lang="en-US" dirty="0"/>
              <a:t> statistic (after normalizing the spread of values)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If NO association between Income and </a:t>
            </a:r>
            <a:r>
              <a:rPr lang="en-US" dirty="0" err="1"/>
              <a:t>Income_Lag</a:t>
            </a:r>
            <a:r>
              <a:rPr lang="en-US" dirty="0"/>
              <a:t> slope = 0.</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Slope ranges from -1 (perfect negative autocorrelation) to 1 (perfect positive).</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Here, is it a value of 0.28. Is that significant??</a:t>
            </a:r>
          </a:p>
        </p:txBody>
      </p:sp>
    </p:spTree>
    <p:extLst>
      <p:ext uri="{BB962C8B-B14F-4D97-AF65-F5344CB8AC3E}">
        <p14:creationId xmlns:p14="http://schemas.microsoft.com/office/powerpoint/2010/main" val="4004757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51AD4E-DDF0-D8F2-A728-AE638DA50BA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Monte Carlo Approach to Estimating Significance</a:t>
            </a:r>
          </a:p>
        </p:txBody>
      </p:sp>
      <p:pic>
        <p:nvPicPr>
          <p:cNvPr id="5122" name="Picture 2" descr="Results from 199 permutations. Plot shows Moran's *I* slopes (in gray) computed from each random permutation of income values. The observed Moran's *I* slope for the original dataset is shown in red.">
            <a:extLst>
              <a:ext uri="{FF2B5EF4-FFF2-40B4-BE49-F238E27FC236}">
                <a16:creationId xmlns:a16="http://schemas.microsoft.com/office/drawing/2014/main" id="{1E19BFED-2755-77BA-06D0-E96C1DF3B2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5879" y="0"/>
            <a:ext cx="3781235" cy="387478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istogram shows the distribution of Moran's *I* values for all 199 permutations; red vertical line shows our observed Moran's *I* value of 0.28.">
            <a:extLst>
              <a:ext uri="{FF2B5EF4-FFF2-40B4-BE49-F238E27FC236}">
                <a16:creationId xmlns:a16="http://schemas.microsoft.com/office/drawing/2014/main" id="{BF1E37CC-7ECB-B3A9-CCD7-4BC2AA5C6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580" y="3766447"/>
            <a:ext cx="2971277" cy="2971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787D5F-7566-D1C6-B02C-5BED3EFC61ED}"/>
              </a:ext>
            </a:extLst>
          </p:cNvPr>
          <p:cNvSpPr txBox="1"/>
          <p:nvPr/>
        </p:nvSpPr>
        <p:spPr>
          <a:xfrm>
            <a:off x="10223872" y="4166061"/>
            <a:ext cx="2030797" cy="2308324"/>
          </a:xfrm>
          <a:prstGeom prst="rect">
            <a:avLst/>
          </a:prstGeom>
          <a:noFill/>
        </p:spPr>
        <p:txBody>
          <a:bodyPr wrap="square" rtlCol="0">
            <a:spAutoFit/>
          </a:bodyPr>
          <a:lstStyle/>
          <a:p>
            <a:r>
              <a:rPr lang="en-US" i="1" dirty="0">
                <a:solidFill>
                  <a:srgbClr val="FF0000"/>
                </a:solidFill>
              </a:rPr>
              <a:t>The observed value of 0.28 is </a:t>
            </a:r>
          </a:p>
          <a:p>
            <a:r>
              <a:rPr lang="en-US" i="1" dirty="0">
                <a:solidFill>
                  <a:srgbClr val="FF0000"/>
                </a:solidFill>
              </a:rPr>
              <a:t>not very common if we were to randomly distribute values across each county.</a:t>
            </a:r>
          </a:p>
        </p:txBody>
      </p:sp>
    </p:spTree>
    <p:extLst>
      <p:ext uri="{BB962C8B-B14F-4D97-AF65-F5344CB8AC3E}">
        <p14:creationId xmlns:p14="http://schemas.microsoft.com/office/powerpoint/2010/main" val="4491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34F10-33B7-968C-FBD1-DB6EE2124CAA}"/>
              </a:ext>
            </a:extLst>
          </p:cNvPr>
          <p:cNvSpPr>
            <a:spLocks noGrp="1"/>
          </p:cNvSpPr>
          <p:nvPr>
            <p:ph type="title"/>
          </p:nvPr>
        </p:nvSpPr>
        <p:spPr/>
        <p:txBody>
          <a:bodyPr/>
          <a:lstStyle/>
          <a:p>
            <a:r>
              <a:rPr lang="en-US" dirty="0"/>
              <a:t>Local Moran’s I</a:t>
            </a:r>
          </a:p>
        </p:txBody>
      </p:sp>
      <p:sp>
        <p:nvSpPr>
          <p:cNvPr id="3" name="Content Placeholder 2">
            <a:extLst>
              <a:ext uri="{FF2B5EF4-FFF2-40B4-BE49-F238E27FC236}">
                <a16:creationId xmlns:a16="http://schemas.microsoft.com/office/drawing/2014/main" id="{90714B0E-4C1A-D78A-79AC-F45AADF65FE0}"/>
              </a:ext>
            </a:extLst>
          </p:cNvPr>
          <p:cNvSpPr>
            <a:spLocks noGrp="1"/>
          </p:cNvSpPr>
          <p:nvPr>
            <p:ph idx="1"/>
          </p:nvPr>
        </p:nvSpPr>
        <p:spPr/>
        <p:txBody>
          <a:bodyPr/>
          <a:lstStyle/>
          <a:p>
            <a:r>
              <a:rPr lang="en-US" dirty="0"/>
              <a:t>Decompose global Moran’s I (single value) to a local value for each observation.</a:t>
            </a:r>
          </a:p>
          <a:p>
            <a:r>
              <a:rPr lang="en-US" dirty="0"/>
              <a:t>Create a map of ‘hot spots’ and ‘cold spots’</a:t>
            </a:r>
          </a:p>
          <a:p>
            <a:pPr lvl="1"/>
            <a:r>
              <a:rPr lang="en-US" dirty="0"/>
              <a:t>Values above the mean located near other values above the mean or vice verse.</a:t>
            </a:r>
          </a:p>
        </p:txBody>
      </p:sp>
      <p:pic>
        <p:nvPicPr>
          <p:cNvPr id="6146" name="Picture 2" descr="Grey vertical and horizontal lines define the mean values for both axes values. Red points highlight counties with relatively high income values (i.e. greater than the mean) surrounded by counties whose average income value is relatively high. Likewise, dark blue points highlight counties with relatively low income values surrounded by counties whose average income value is relatively low.">
            <a:extLst>
              <a:ext uri="{FF2B5EF4-FFF2-40B4-BE49-F238E27FC236}">
                <a16:creationId xmlns:a16="http://schemas.microsoft.com/office/drawing/2014/main" id="{0B935BDC-F91A-6448-AAC2-1809FB29F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6438" y="3567628"/>
            <a:ext cx="3203875" cy="32038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737E88E-0F6A-1185-EF8F-158081EA2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071080"/>
            <a:ext cx="4526692" cy="226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837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E8F7-DAD1-F88F-7C38-FD5F8DDD69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3536A6-7683-B5D1-2E90-E5414789B0C2}"/>
              </a:ext>
            </a:extLst>
          </p:cNvPr>
          <p:cNvSpPr>
            <a:spLocks noGrp="1"/>
          </p:cNvSpPr>
          <p:nvPr>
            <p:ph idx="1"/>
          </p:nvPr>
        </p:nvSpPr>
        <p:spPr/>
        <p:txBody>
          <a:bodyPr/>
          <a:lstStyle/>
          <a:p>
            <a:endParaRPr lang="en-US"/>
          </a:p>
        </p:txBody>
      </p:sp>
      <p:pic>
        <p:nvPicPr>
          <p:cNvPr id="7170" name="Picture 2" descr="A map view of the low-low (blue), high-low (light-blue), high-high (red) and low-high (orange) counties. ">
            <a:extLst>
              <a:ext uri="{FF2B5EF4-FFF2-40B4-BE49-F238E27FC236}">
                <a16:creationId xmlns:a16="http://schemas.microsoft.com/office/drawing/2014/main" id="{05D414DB-9D5B-8DEC-2518-B82D10627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109728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84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75E3-B4C7-0701-43CC-332FD733132D}"/>
              </a:ext>
            </a:extLst>
          </p:cNvPr>
          <p:cNvSpPr>
            <a:spLocks noGrp="1"/>
          </p:cNvSpPr>
          <p:nvPr>
            <p:ph type="title"/>
          </p:nvPr>
        </p:nvSpPr>
        <p:spPr/>
        <p:txBody>
          <a:bodyPr/>
          <a:lstStyle/>
          <a:p>
            <a:r>
              <a:rPr lang="en-US" dirty="0"/>
              <a:t>Adding in Significance</a:t>
            </a:r>
          </a:p>
        </p:txBody>
      </p:sp>
      <p:pic>
        <p:nvPicPr>
          <p:cNvPr id="8194" name="Picture 2" descr="Map of the pseudo p-values for each polygons' $I_i$ statistic.">
            <a:extLst>
              <a:ext uri="{FF2B5EF4-FFF2-40B4-BE49-F238E27FC236}">
                <a16:creationId xmlns:a16="http://schemas.microsoft.com/office/drawing/2014/main" id="{A5213120-C0CC-524B-478C-E754C0FB2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97" y="2100649"/>
            <a:ext cx="4917988" cy="24589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cal Moran's *I* values having a signifcance level of 0.05 or less.">
            <a:extLst>
              <a:ext uri="{FF2B5EF4-FFF2-40B4-BE49-F238E27FC236}">
                <a16:creationId xmlns:a16="http://schemas.microsoft.com/office/drawing/2014/main" id="{9E4B96A4-345E-279B-DC34-DCBC44C4D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097259"/>
            <a:ext cx="5950360" cy="264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402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DE39-DE0F-494C-6FC2-B2B43D76533B}"/>
              </a:ext>
            </a:extLst>
          </p:cNvPr>
          <p:cNvSpPr>
            <a:spLocks noGrp="1"/>
          </p:cNvSpPr>
          <p:nvPr>
            <p:ph type="title"/>
          </p:nvPr>
        </p:nvSpPr>
        <p:spPr/>
        <p:txBody>
          <a:bodyPr/>
          <a:lstStyle/>
          <a:p>
            <a:r>
              <a:rPr lang="en-US" dirty="0"/>
              <a:t>Clustering of Residuals</a:t>
            </a:r>
          </a:p>
        </p:txBody>
      </p:sp>
      <p:sp>
        <p:nvSpPr>
          <p:cNvPr id="4" name="Content Placeholder 3">
            <a:extLst>
              <a:ext uri="{FF2B5EF4-FFF2-40B4-BE49-F238E27FC236}">
                <a16:creationId xmlns:a16="http://schemas.microsoft.com/office/drawing/2014/main" id="{4D4CF5C3-E665-6F6F-CD78-B96B05376A88}"/>
              </a:ext>
            </a:extLst>
          </p:cNvPr>
          <p:cNvSpPr>
            <a:spLocks noGrp="1"/>
          </p:cNvSpPr>
          <p:nvPr>
            <p:ph idx="1"/>
          </p:nvPr>
        </p:nvSpPr>
        <p:spPr>
          <a:xfrm>
            <a:off x="838200" y="1825625"/>
            <a:ext cx="5760308" cy="4351338"/>
          </a:xfrm>
        </p:spPr>
        <p:txBody>
          <a:bodyPr/>
          <a:lstStyle/>
          <a:p>
            <a:r>
              <a:rPr lang="en-US" dirty="0"/>
              <a:t>Are there errors spatially clustered?</a:t>
            </a:r>
          </a:p>
          <a:p>
            <a:r>
              <a:rPr lang="en-US" dirty="0"/>
              <a:t>Is there an obvious pattern?</a:t>
            </a:r>
          </a:p>
          <a:p>
            <a:r>
              <a:rPr lang="en-US" dirty="0"/>
              <a:t>Gives us clues about potential </a:t>
            </a:r>
            <a:r>
              <a:rPr lang="en-US" i="1" dirty="0"/>
              <a:t>misspecification.</a:t>
            </a:r>
            <a:endParaRPr lang="en-US" dirty="0"/>
          </a:p>
        </p:txBody>
      </p:sp>
      <p:pic>
        <p:nvPicPr>
          <p:cNvPr id="9218" name="Picture 2">
            <a:extLst>
              <a:ext uri="{FF2B5EF4-FFF2-40B4-BE49-F238E27FC236}">
                <a16:creationId xmlns:a16="http://schemas.microsoft.com/office/drawing/2014/main" id="{2E932F2C-7014-1DB3-6B3C-07B5DC09F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21" r="25298"/>
          <a:stretch/>
        </p:blipFill>
        <p:spPr bwMode="auto">
          <a:xfrm>
            <a:off x="7031421" y="1253330"/>
            <a:ext cx="4322379" cy="5038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442FD8-AB34-E081-EF4F-AF1B9876D34F}"/>
              </a:ext>
            </a:extLst>
          </p:cNvPr>
          <p:cNvSpPr txBox="1"/>
          <p:nvPr/>
        </p:nvSpPr>
        <p:spPr>
          <a:xfrm>
            <a:off x="669325" y="6335422"/>
            <a:ext cx="6098058" cy="369332"/>
          </a:xfrm>
          <a:prstGeom prst="rect">
            <a:avLst/>
          </a:prstGeom>
          <a:noFill/>
        </p:spPr>
        <p:txBody>
          <a:bodyPr wrap="square">
            <a:spAutoFit/>
          </a:bodyPr>
          <a:lstStyle/>
          <a:p>
            <a:r>
              <a:rPr lang="en-US" dirty="0"/>
              <a:t>https://crd230.github.io/lab8.html</a:t>
            </a:r>
          </a:p>
        </p:txBody>
      </p:sp>
    </p:spTree>
    <p:extLst>
      <p:ext uri="{BB962C8B-B14F-4D97-AF65-F5344CB8AC3E}">
        <p14:creationId xmlns:p14="http://schemas.microsoft.com/office/powerpoint/2010/main" val="3490157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C301BEC4-701C-7E13-8187-E2914480A1E3}"/>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Be My Guest</a:t>
            </a:r>
          </a:p>
        </p:txBody>
      </p:sp>
      <p:pic>
        <p:nvPicPr>
          <p:cNvPr id="5" name="Content Placeholder 4" descr="A person in a suit and striped shirt&#10;&#10;Description automatically generated">
            <a:extLst>
              <a:ext uri="{FF2B5EF4-FFF2-40B4-BE49-F238E27FC236}">
                <a16:creationId xmlns:a16="http://schemas.microsoft.com/office/drawing/2014/main" id="{F206F9A1-2B7F-DBFE-8449-5D4F3BA648F1}"/>
              </a:ext>
            </a:extLst>
          </p:cNvPr>
          <p:cNvPicPr>
            <a:picLocks noGrp="1" noChangeAspect="1"/>
          </p:cNvPicPr>
          <p:nvPr>
            <p:ph idx="4294967295"/>
          </p:nvPr>
        </p:nvPicPr>
        <p:blipFill>
          <a:blip r:embed="rId2"/>
          <a:stretch>
            <a:fillRect/>
          </a:stretch>
        </p:blipFill>
        <p:spPr>
          <a:xfrm>
            <a:off x="6575495" y="1"/>
            <a:ext cx="4376616" cy="6785456"/>
          </a:xfrm>
          <a:prstGeom prst="rect">
            <a:avLst/>
          </a:prstGeom>
        </p:spPr>
      </p:pic>
    </p:spTree>
    <p:extLst>
      <p:ext uri="{BB962C8B-B14F-4D97-AF65-F5344CB8AC3E}">
        <p14:creationId xmlns:p14="http://schemas.microsoft.com/office/powerpoint/2010/main" val="90571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75FF-CD86-3100-7050-BFA743DD1778}"/>
              </a:ext>
            </a:extLst>
          </p:cNvPr>
          <p:cNvSpPr>
            <a:spLocks noGrp="1"/>
          </p:cNvSpPr>
          <p:nvPr>
            <p:ph type="title"/>
          </p:nvPr>
        </p:nvSpPr>
        <p:spPr/>
        <p:txBody>
          <a:bodyPr/>
          <a:lstStyle/>
          <a:p>
            <a:r>
              <a:rPr lang="en-US" dirty="0"/>
              <a:t>RealPage Controversy</a:t>
            </a:r>
          </a:p>
        </p:txBody>
      </p:sp>
      <p:sp>
        <p:nvSpPr>
          <p:cNvPr id="5" name="TextBox 4">
            <a:extLst>
              <a:ext uri="{FF2B5EF4-FFF2-40B4-BE49-F238E27FC236}">
                <a16:creationId xmlns:a16="http://schemas.microsoft.com/office/drawing/2014/main" id="{438395C0-9FB9-4185-03CC-FCF48BE26659}"/>
              </a:ext>
            </a:extLst>
          </p:cNvPr>
          <p:cNvSpPr txBox="1"/>
          <p:nvPr/>
        </p:nvSpPr>
        <p:spPr>
          <a:xfrm>
            <a:off x="743607" y="6416594"/>
            <a:ext cx="10292254" cy="646331"/>
          </a:xfrm>
          <a:prstGeom prst="rect">
            <a:avLst/>
          </a:prstGeom>
          <a:noFill/>
        </p:spPr>
        <p:txBody>
          <a:bodyPr wrap="square">
            <a:spAutoFit/>
          </a:bodyPr>
          <a:lstStyle/>
          <a:p>
            <a:r>
              <a:rPr lang="en-US" dirty="0">
                <a:hlinkClick r:id="rId2"/>
              </a:rPr>
              <a:t>https://www.cnbc.com/video/2024/02/03/how-realpage-influences-rent-prices-across-the-us.html</a:t>
            </a:r>
            <a:endParaRPr lang="en-US" dirty="0"/>
          </a:p>
          <a:p>
            <a:endParaRPr lang="en-US" dirty="0"/>
          </a:p>
        </p:txBody>
      </p:sp>
      <p:pic>
        <p:nvPicPr>
          <p:cNvPr id="7" name="Picture 6" descr="A screenshot of a website&#10;&#10;Description automatically generated">
            <a:extLst>
              <a:ext uri="{FF2B5EF4-FFF2-40B4-BE49-F238E27FC236}">
                <a16:creationId xmlns:a16="http://schemas.microsoft.com/office/drawing/2014/main" id="{28C185F4-3128-EDBE-27B5-7E4BF31DA22A}"/>
              </a:ext>
            </a:extLst>
          </p:cNvPr>
          <p:cNvPicPr>
            <a:picLocks noChangeAspect="1"/>
          </p:cNvPicPr>
          <p:nvPr/>
        </p:nvPicPr>
        <p:blipFill>
          <a:blip r:embed="rId3"/>
          <a:stretch>
            <a:fillRect/>
          </a:stretch>
        </p:blipFill>
        <p:spPr>
          <a:xfrm>
            <a:off x="436606" y="1865870"/>
            <a:ext cx="5558680" cy="3574540"/>
          </a:xfrm>
          <a:prstGeom prst="rect">
            <a:avLst/>
          </a:prstGeom>
        </p:spPr>
      </p:pic>
      <p:sp>
        <p:nvSpPr>
          <p:cNvPr id="9" name="TextBox 8">
            <a:extLst>
              <a:ext uri="{FF2B5EF4-FFF2-40B4-BE49-F238E27FC236}">
                <a16:creationId xmlns:a16="http://schemas.microsoft.com/office/drawing/2014/main" id="{ACF09636-2032-C0F6-B9DC-8CC2A0D083B8}"/>
              </a:ext>
            </a:extLst>
          </p:cNvPr>
          <p:cNvSpPr txBox="1"/>
          <p:nvPr/>
        </p:nvSpPr>
        <p:spPr>
          <a:xfrm>
            <a:off x="242767" y="5615592"/>
            <a:ext cx="5653536" cy="461665"/>
          </a:xfrm>
          <a:prstGeom prst="rect">
            <a:avLst/>
          </a:prstGeom>
          <a:noFill/>
        </p:spPr>
        <p:txBody>
          <a:bodyPr wrap="square">
            <a:spAutoFit/>
          </a:bodyPr>
          <a:lstStyle/>
          <a:p>
            <a:r>
              <a:rPr lang="en-US" sz="1200" dirty="0">
                <a:hlinkClick r:id="rId4"/>
              </a:rPr>
              <a:t>https://www.propublica.org/article/yieldstar-rent-increase-realpage-rent</a:t>
            </a:r>
            <a:endParaRPr lang="en-US" sz="1200" dirty="0"/>
          </a:p>
          <a:p>
            <a:endParaRPr lang="en-US" sz="1200" dirty="0"/>
          </a:p>
        </p:txBody>
      </p:sp>
      <p:pic>
        <p:nvPicPr>
          <p:cNvPr id="11" name="Picture 10" descr="A screenshot of a social media post&#10;&#10;Description automatically generated">
            <a:extLst>
              <a:ext uri="{FF2B5EF4-FFF2-40B4-BE49-F238E27FC236}">
                <a16:creationId xmlns:a16="http://schemas.microsoft.com/office/drawing/2014/main" id="{3751D76F-D0A8-CD25-5B27-3F0EF70D241C}"/>
              </a:ext>
            </a:extLst>
          </p:cNvPr>
          <p:cNvPicPr>
            <a:picLocks noChangeAspect="1"/>
          </p:cNvPicPr>
          <p:nvPr/>
        </p:nvPicPr>
        <p:blipFill>
          <a:blip r:embed="rId5"/>
          <a:stretch>
            <a:fillRect/>
          </a:stretch>
        </p:blipFill>
        <p:spPr>
          <a:xfrm>
            <a:off x="6184197" y="232084"/>
            <a:ext cx="5839638" cy="5208326"/>
          </a:xfrm>
          <a:prstGeom prst="rect">
            <a:avLst/>
          </a:prstGeom>
        </p:spPr>
      </p:pic>
      <p:sp>
        <p:nvSpPr>
          <p:cNvPr id="13" name="TextBox 12">
            <a:extLst>
              <a:ext uri="{FF2B5EF4-FFF2-40B4-BE49-F238E27FC236}">
                <a16:creationId xmlns:a16="http://schemas.microsoft.com/office/drawing/2014/main" id="{D9801970-4388-A9C2-4326-B93DD59CE9DC}"/>
              </a:ext>
            </a:extLst>
          </p:cNvPr>
          <p:cNvSpPr txBox="1"/>
          <p:nvPr/>
        </p:nvSpPr>
        <p:spPr>
          <a:xfrm>
            <a:off x="6999889" y="5564303"/>
            <a:ext cx="3920359" cy="577081"/>
          </a:xfrm>
          <a:prstGeom prst="rect">
            <a:avLst/>
          </a:prstGeom>
          <a:noFill/>
        </p:spPr>
        <p:txBody>
          <a:bodyPr wrap="square">
            <a:spAutoFit/>
          </a:bodyPr>
          <a:lstStyle/>
          <a:p>
            <a:r>
              <a:rPr lang="en-US" sz="1050" dirty="0">
                <a:hlinkClick r:id="rId6"/>
              </a:rPr>
              <a:t>https://www.npr.org/2024/01/11/1197961038/the-indicator-from-planet-money-realpage-antitrust-lawsuit-01-11-2024</a:t>
            </a:r>
            <a:endParaRPr lang="en-US" sz="1050" dirty="0"/>
          </a:p>
          <a:p>
            <a:endParaRPr lang="en-US" sz="1050" dirty="0"/>
          </a:p>
        </p:txBody>
      </p:sp>
    </p:spTree>
    <p:extLst>
      <p:ext uri="{BB962C8B-B14F-4D97-AF65-F5344CB8AC3E}">
        <p14:creationId xmlns:p14="http://schemas.microsoft.com/office/powerpoint/2010/main" val="269216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9239F-4ECE-03E7-308A-AB29247B1D24}"/>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kern="1200">
                <a:solidFill>
                  <a:schemeClr val="tx1"/>
                </a:solidFill>
                <a:latin typeface="+mj-lt"/>
                <a:ea typeface="+mj-ea"/>
                <a:cs typeface="+mj-cs"/>
              </a:rPr>
              <a:t>I am reading this book. You should too!</a:t>
            </a:r>
          </a:p>
        </p:txBody>
      </p:sp>
      <p:pic>
        <p:nvPicPr>
          <p:cNvPr id="5" name="Picture 4" descr="A person with a mask on her face&#10;&#10;Description automatically generated">
            <a:extLst>
              <a:ext uri="{FF2B5EF4-FFF2-40B4-BE49-F238E27FC236}">
                <a16:creationId xmlns:a16="http://schemas.microsoft.com/office/drawing/2014/main" id="{3E73DD02-E7B8-0735-0C91-5A1DB50ECE29}"/>
              </a:ext>
            </a:extLst>
          </p:cNvPr>
          <p:cNvPicPr>
            <a:picLocks noChangeAspect="1"/>
          </p:cNvPicPr>
          <p:nvPr/>
        </p:nvPicPr>
        <p:blipFill>
          <a:blip r:embed="rId2"/>
          <a:stretch>
            <a:fillRect/>
          </a:stretch>
        </p:blipFill>
        <p:spPr>
          <a:xfrm>
            <a:off x="0" y="-36774"/>
            <a:ext cx="4636735" cy="6894774"/>
          </a:xfrm>
          <a:prstGeom prst="rect">
            <a:avLst/>
          </a:prstGeom>
        </p:spPr>
      </p:pic>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071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F84913-FFF0-1C12-5259-91414ADF365B}"/>
              </a:ext>
            </a:extLst>
          </p:cNvPr>
          <p:cNvSpPr>
            <a:spLocks noGrp="1"/>
          </p:cNvSpPr>
          <p:nvPr>
            <p:ph type="title"/>
          </p:nvPr>
        </p:nvSpPr>
        <p:spPr/>
        <p:txBody>
          <a:bodyPr/>
          <a:lstStyle/>
          <a:p>
            <a:r>
              <a:rPr lang="en-US" dirty="0"/>
              <a:t>Geospatial Machine Learning </a:t>
            </a:r>
          </a:p>
        </p:txBody>
      </p:sp>
      <p:sp>
        <p:nvSpPr>
          <p:cNvPr id="5" name="Text Placeholder 4">
            <a:extLst>
              <a:ext uri="{FF2B5EF4-FFF2-40B4-BE49-F238E27FC236}">
                <a16:creationId xmlns:a16="http://schemas.microsoft.com/office/drawing/2014/main" id="{5D616DDB-6E6A-E73C-20D4-6B44581C6C7B}"/>
              </a:ext>
            </a:extLst>
          </p:cNvPr>
          <p:cNvSpPr>
            <a:spLocks noGrp="1"/>
          </p:cNvSpPr>
          <p:nvPr>
            <p:ph type="body" idx="1"/>
          </p:nvPr>
        </p:nvSpPr>
        <p:spPr/>
        <p:txBody>
          <a:bodyPr/>
          <a:lstStyle/>
          <a:p>
            <a:r>
              <a:rPr lang="en-US" dirty="0"/>
              <a:t>Part 2.</a:t>
            </a:r>
          </a:p>
        </p:txBody>
      </p:sp>
    </p:spTree>
    <p:extLst>
      <p:ext uri="{BB962C8B-B14F-4D97-AF65-F5344CB8AC3E}">
        <p14:creationId xmlns:p14="http://schemas.microsoft.com/office/powerpoint/2010/main" val="168342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1AD2-B0FC-5161-AD48-6636BAECD81A}"/>
              </a:ext>
            </a:extLst>
          </p:cNvPr>
          <p:cNvSpPr>
            <a:spLocks noGrp="1"/>
          </p:cNvSpPr>
          <p:nvPr>
            <p:ph type="title"/>
          </p:nvPr>
        </p:nvSpPr>
        <p:spPr/>
        <p:txBody>
          <a:bodyPr/>
          <a:lstStyle/>
          <a:p>
            <a:r>
              <a:rPr lang="en-US" dirty="0"/>
              <a:t>Measures of Spatial Autocorrelation</a:t>
            </a:r>
          </a:p>
        </p:txBody>
      </p:sp>
      <p:sp>
        <p:nvSpPr>
          <p:cNvPr id="9" name="TextBox 8">
            <a:extLst>
              <a:ext uri="{FF2B5EF4-FFF2-40B4-BE49-F238E27FC236}">
                <a16:creationId xmlns:a16="http://schemas.microsoft.com/office/drawing/2014/main" id="{A88B3FAF-3C42-A187-E753-78E12040D5E2}"/>
              </a:ext>
            </a:extLst>
          </p:cNvPr>
          <p:cNvSpPr txBox="1"/>
          <p:nvPr/>
        </p:nvSpPr>
        <p:spPr>
          <a:xfrm>
            <a:off x="838200" y="1690688"/>
            <a:ext cx="10365828" cy="646331"/>
          </a:xfrm>
          <a:prstGeom prst="rect">
            <a:avLst/>
          </a:prstGeom>
          <a:noFill/>
        </p:spPr>
        <p:txBody>
          <a:bodyPr wrap="square">
            <a:spAutoFit/>
          </a:bodyPr>
          <a:lstStyle/>
          <a:p>
            <a:r>
              <a:rPr lang="en-US" b="0" i="1" dirty="0">
                <a:solidFill>
                  <a:srgbClr val="333333"/>
                </a:solidFill>
                <a:effectLst/>
                <a:latin typeface="Helvetica Neue" panose="02000503000000020004" pitchFamily="2" charset="0"/>
              </a:rPr>
              <a:t>“The first law of geography: Everything is related to everything else, but near things are more related than distant things.”</a:t>
            </a:r>
            <a:r>
              <a:rPr lang="en-US" b="0" i="0" dirty="0">
                <a:solidFill>
                  <a:srgbClr val="333333"/>
                </a:solidFill>
                <a:effectLst/>
                <a:latin typeface="Helvetica Neue" panose="02000503000000020004" pitchFamily="2" charset="0"/>
              </a:rPr>
              <a:t> Waldo R. Tobler (</a:t>
            </a:r>
            <a:r>
              <a:rPr lang="en-US" b="0" i="0" u="none" strike="noStrike" dirty="0">
                <a:solidFill>
                  <a:srgbClr val="4183C4"/>
                </a:solidFill>
                <a:effectLst/>
                <a:latin typeface="Helvetica Neue" panose="02000503000000020004" pitchFamily="2" charset="0"/>
                <a:hlinkClick r:id="rId2"/>
              </a:rPr>
              <a:t>Tobler 1970</a:t>
            </a:r>
            <a:r>
              <a:rPr lang="en-US" b="0" i="0" dirty="0">
                <a:solidFill>
                  <a:srgbClr val="333333"/>
                </a:solidFill>
                <a:effectLst/>
                <a:latin typeface="Helvetica Neue" panose="02000503000000020004" pitchFamily="2" charset="0"/>
              </a:rPr>
              <a:t>)</a:t>
            </a:r>
            <a:endParaRPr lang="en-US" dirty="0"/>
          </a:p>
        </p:txBody>
      </p:sp>
      <p:pic>
        <p:nvPicPr>
          <p:cNvPr id="1026" name="Picture 2">
            <a:extLst>
              <a:ext uri="{FF2B5EF4-FFF2-40B4-BE49-F238E27FC236}">
                <a16:creationId xmlns:a16="http://schemas.microsoft.com/office/drawing/2014/main" id="{A23C3518-5A8C-E845-AEAA-C761340CD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190" y="2690017"/>
            <a:ext cx="6957848" cy="36619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2C14B65-CC6D-FA25-EA33-09E620CB6FA9}"/>
              </a:ext>
            </a:extLst>
          </p:cNvPr>
          <p:cNvSpPr txBox="1"/>
          <p:nvPr/>
        </p:nvSpPr>
        <p:spPr>
          <a:xfrm>
            <a:off x="0" y="6488668"/>
            <a:ext cx="9165021" cy="646331"/>
          </a:xfrm>
          <a:prstGeom prst="rect">
            <a:avLst/>
          </a:prstGeom>
          <a:noFill/>
        </p:spPr>
        <p:txBody>
          <a:bodyPr wrap="square">
            <a:spAutoFit/>
          </a:bodyPr>
          <a:lstStyle/>
          <a:p>
            <a:r>
              <a:rPr lang="en-US" dirty="0">
                <a:hlinkClick r:id="rId4"/>
              </a:rPr>
              <a:t>https://mgimond.github.io/Spatial/spatial-autocorrelation.html</a:t>
            </a:r>
            <a:endParaRPr lang="en-US" dirty="0"/>
          </a:p>
          <a:p>
            <a:endParaRPr lang="en-US" dirty="0"/>
          </a:p>
        </p:txBody>
      </p:sp>
    </p:spTree>
    <p:extLst>
      <p:ext uri="{BB962C8B-B14F-4D97-AF65-F5344CB8AC3E}">
        <p14:creationId xmlns:p14="http://schemas.microsoft.com/office/powerpoint/2010/main" val="145152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E178D-CFF0-0D1A-2D45-96F2E9EF5FF7}"/>
              </a:ext>
            </a:extLst>
          </p:cNvPr>
          <p:cNvSpPr>
            <a:spLocks noGrp="1"/>
          </p:cNvSpPr>
          <p:nvPr>
            <p:ph type="title"/>
          </p:nvPr>
        </p:nvSpPr>
        <p:spPr>
          <a:xfrm>
            <a:off x="640080" y="325369"/>
            <a:ext cx="4368602" cy="1956841"/>
          </a:xfrm>
        </p:spPr>
        <p:txBody>
          <a:bodyPr anchor="b">
            <a:normAutofit/>
          </a:bodyPr>
          <a:lstStyle/>
          <a:p>
            <a:r>
              <a:rPr lang="en-US" sz="4200"/>
              <a:t>How do we quantify this spatial clustering?</a:t>
            </a:r>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A20CAF-6C79-E7C1-AA71-02BCB7EFFB1D}"/>
              </a:ext>
            </a:extLst>
          </p:cNvPr>
          <p:cNvSpPr>
            <a:spLocks noGrp="1"/>
          </p:cNvSpPr>
          <p:nvPr>
            <p:ph idx="1"/>
          </p:nvPr>
        </p:nvSpPr>
        <p:spPr>
          <a:xfrm>
            <a:off x="640080" y="2872899"/>
            <a:ext cx="4243589" cy="3320668"/>
          </a:xfrm>
        </p:spPr>
        <p:txBody>
          <a:bodyPr>
            <a:normAutofit/>
          </a:bodyPr>
          <a:lstStyle/>
          <a:p>
            <a:r>
              <a:rPr lang="en-US" sz="2200" b="1"/>
              <a:t>Moran’s I</a:t>
            </a:r>
          </a:p>
          <a:p>
            <a:pPr lvl="1"/>
            <a:r>
              <a:rPr lang="en-US" sz="2200"/>
              <a:t>Correlation coefficient for the relationship between a variable and its neighboring values.</a:t>
            </a:r>
          </a:p>
        </p:txBody>
      </p:sp>
      <p:pic>
        <p:nvPicPr>
          <p:cNvPr id="2050" name="Picture 2" descr="Map of 2020 median per capita income for Maine counties (USA).">
            <a:extLst>
              <a:ext uri="{FF2B5EF4-FFF2-40B4-BE49-F238E27FC236}">
                <a16:creationId xmlns:a16="http://schemas.microsoft.com/office/drawing/2014/main" id="{BAC332A4-DCAC-00A7-7D49-3FE42E9DD7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37" r="33175"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969EEE-12B2-A09D-FF44-C8A7590597C4}"/>
              </a:ext>
            </a:extLst>
          </p:cNvPr>
          <p:cNvSpPr txBox="1"/>
          <p:nvPr/>
        </p:nvSpPr>
        <p:spPr>
          <a:xfrm>
            <a:off x="6791057" y="6581001"/>
            <a:ext cx="7642789" cy="276999"/>
          </a:xfrm>
          <a:prstGeom prst="rect">
            <a:avLst/>
          </a:prstGeom>
          <a:noFill/>
        </p:spPr>
        <p:txBody>
          <a:bodyPr wrap="square">
            <a:spAutoFit/>
          </a:bodyPr>
          <a:lstStyle/>
          <a:p>
            <a:r>
              <a:rPr lang="en-US" sz="1200" dirty="0"/>
              <a:t>https://</a:t>
            </a:r>
            <a:r>
              <a:rPr lang="en-US" sz="1200" dirty="0" err="1"/>
              <a:t>mgimond.github.io</a:t>
            </a:r>
            <a:r>
              <a:rPr lang="en-US" sz="1200" dirty="0"/>
              <a:t>/Spatial/spatial-</a:t>
            </a:r>
            <a:r>
              <a:rPr lang="en-US" sz="1200" dirty="0" err="1"/>
              <a:t>autocorrelation.html</a:t>
            </a:r>
            <a:endParaRPr lang="en-US" sz="1200" dirty="0"/>
          </a:p>
        </p:txBody>
      </p:sp>
    </p:spTree>
    <p:extLst>
      <p:ext uri="{BB962C8B-B14F-4D97-AF65-F5344CB8AC3E}">
        <p14:creationId xmlns:p14="http://schemas.microsoft.com/office/powerpoint/2010/main" val="237876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6801C-ABED-76A1-8107-38F2F9E0ACD9}"/>
              </a:ext>
            </a:extLst>
          </p:cNvPr>
          <p:cNvSpPr>
            <a:spLocks noGrp="1"/>
          </p:cNvSpPr>
          <p:nvPr>
            <p:ph type="title"/>
          </p:nvPr>
        </p:nvSpPr>
        <p:spPr/>
        <p:txBody>
          <a:bodyPr/>
          <a:lstStyle/>
          <a:p>
            <a:r>
              <a:rPr lang="en-US" dirty="0"/>
              <a:t>How do we define ‘neighboring’?</a:t>
            </a:r>
          </a:p>
        </p:txBody>
      </p:sp>
      <p:pic>
        <p:nvPicPr>
          <p:cNvPr id="3074" name="Picture 2" descr="Maps show the links between each polygon and their respective neighbor(s) based on the neighborhood definition. A contiguous neighbor is defined as one that shares a boundary or a vertex with the polygon of interest.  Orange numbers indicate the number of neighbors for each polygon. Note that the top most county has no neighbors when a neighborhood definition of a 100 km distance band is used (i.e. no centroids are within a 100 km search radius)">
            <a:extLst>
              <a:ext uri="{FF2B5EF4-FFF2-40B4-BE49-F238E27FC236}">
                <a16:creationId xmlns:a16="http://schemas.microsoft.com/office/drawing/2014/main" id="{C447F5E2-A24B-1B59-5591-DEF1C9007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389" y="1603641"/>
            <a:ext cx="10045296" cy="488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04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89DF7-F023-7643-7DB9-0F518B9FC1C0}"/>
              </a:ext>
            </a:extLst>
          </p:cNvPr>
          <p:cNvSpPr>
            <a:spLocks noGrp="1"/>
          </p:cNvSpPr>
          <p:nvPr>
            <p:ph type="title"/>
          </p:nvPr>
        </p:nvSpPr>
        <p:spPr/>
        <p:txBody>
          <a:bodyPr/>
          <a:lstStyle/>
          <a:p>
            <a:r>
              <a:rPr lang="en-US"/>
              <a:t>Calculate the ‘Spatial Lag’</a:t>
            </a:r>
          </a:p>
        </p:txBody>
      </p:sp>
      <p:sp>
        <p:nvSpPr>
          <p:cNvPr id="3" name="Content Placeholder 2">
            <a:extLst>
              <a:ext uri="{FF2B5EF4-FFF2-40B4-BE49-F238E27FC236}">
                <a16:creationId xmlns:a16="http://schemas.microsoft.com/office/drawing/2014/main" id="{D0DA98B0-1492-4DC4-891E-1693CDD94452}"/>
              </a:ext>
            </a:extLst>
          </p:cNvPr>
          <p:cNvSpPr>
            <a:spLocks noGrp="1"/>
          </p:cNvSpPr>
          <p:nvPr>
            <p:ph idx="1"/>
          </p:nvPr>
        </p:nvSpPr>
        <p:spPr>
          <a:xfrm>
            <a:off x="838200" y="1548607"/>
            <a:ext cx="10515600" cy="852261"/>
          </a:xfrm>
        </p:spPr>
        <p:txBody>
          <a:bodyPr/>
          <a:lstStyle/>
          <a:p>
            <a:r>
              <a:rPr lang="en-US" dirty="0"/>
              <a:t>The average values of all the neighbors (k = 2NN)</a:t>
            </a:r>
          </a:p>
        </p:txBody>
      </p:sp>
      <p:pic>
        <p:nvPicPr>
          <p:cNvPr id="6" name="Picture 5" descr="A screenshot of a white sheet&#10;&#10;Description automatically generated">
            <a:extLst>
              <a:ext uri="{FF2B5EF4-FFF2-40B4-BE49-F238E27FC236}">
                <a16:creationId xmlns:a16="http://schemas.microsoft.com/office/drawing/2014/main" id="{13646A56-ACAE-C4F7-50F0-0C99999792BD}"/>
              </a:ext>
            </a:extLst>
          </p:cNvPr>
          <p:cNvPicPr>
            <a:picLocks noChangeAspect="1"/>
          </p:cNvPicPr>
          <p:nvPr/>
        </p:nvPicPr>
        <p:blipFill>
          <a:blip r:embed="rId2"/>
          <a:stretch>
            <a:fillRect/>
          </a:stretch>
        </p:blipFill>
        <p:spPr>
          <a:xfrm>
            <a:off x="838200" y="2258786"/>
            <a:ext cx="6899023" cy="2340428"/>
          </a:xfrm>
          <a:prstGeom prst="rect">
            <a:avLst/>
          </a:prstGeom>
        </p:spPr>
      </p:pic>
      <p:pic>
        <p:nvPicPr>
          <p:cNvPr id="8" name="Picture 7" descr="A table with numbers and letters&#10;&#10;Description automatically generated">
            <a:extLst>
              <a:ext uri="{FF2B5EF4-FFF2-40B4-BE49-F238E27FC236}">
                <a16:creationId xmlns:a16="http://schemas.microsoft.com/office/drawing/2014/main" id="{81B64A72-2D01-A242-EAA0-E5F63B02A966}"/>
              </a:ext>
            </a:extLst>
          </p:cNvPr>
          <p:cNvPicPr>
            <a:picLocks noChangeAspect="1"/>
          </p:cNvPicPr>
          <p:nvPr/>
        </p:nvPicPr>
        <p:blipFill>
          <a:blip r:embed="rId3"/>
          <a:stretch>
            <a:fillRect/>
          </a:stretch>
        </p:blipFill>
        <p:spPr>
          <a:xfrm>
            <a:off x="609599" y="4599213"/>
            <a:ext cx="6658364" cy="2258787"/>
          </a:xfrm>
          <a:prstGeom prst="rect">
            <a:avLst/>
          </a:prstGeom>
        </p:spPr>
      </p:pic>
    </p:spTree>
    <p:extLst>
      <p:ext uri="{BB962C8B-B14F-4D97-AF65-F5344CB8AC3E}">
        <p14:creationId xmlns:p14="http://schemas.microsoft.com/office/powerpoint/2010/main" val="4045119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4132</TotalTime>
  <Words>343</Words>
  <Application>Microsoft Macintosh PowerPoint</Application>
  <PresentationFormat>Widescreen</PresentationFormat>
  <Paragraphs>39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Helvetica Neue</vt:lpstr>
      <vt:lpstr>Office Theme</vt:lpstr>
      <vt:lpstr>PowerPoint Presentation</vt:lpstr>
      <vt:lpstr>Be My Guest</vt:lpstr>
      <vt:lpstr>RealPage Controversy</vt:lpstr>
      <vt:lpstr>I am reading this book. You should too!</vt:lpstr>
      <vt:lpstr>Geospatial Machine Learning </vt:lpstr>
      <vt:lpstr>Measures of Spatial Autocorrelation</vt:lpstr>
      <vt:lpstr>How do we quantify this spatial clustering?</vt:lpstr>
      <vt:lpstr>How do we define ‘neighboring’?</vt:lpstr>
      <vt:lpstr>Calculate the ‘Spatial Lag’</vt:lpstr>
      <vt:lpstr>Plot Lagged Value vs. Original Value</vt:lpstr>
      <vt:lpstr>Monte Carlo Approach to Estimating Significance</vt:lpstr>
      <vt:lpstr>Local Moran’s I</vt:lpstr>
      <vt:lpstr>PowerPoint Presentation</vt:lpstr>
      <vt:lpstr>Adding in Significance</vt:lpstr>
      <vt:lpstr>Clustering of Residuals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Delmelle, Elizabeth</dc:creator>
  <cp:lastModifiedBy>Delmelle, Elizabeth</cp:lastModifiedBy>
  <cp:revision>10</cp:revision>
  <dcterms:created xsi:type="dcterms:W3CDTF">2024-03-12T15:27:29Z</dcterms:created>
  <dcterms:modified xsi:type="dcterms:W3CDTF">2024-03-15T12:20:08Z</dcterms:modified>
</cp:coreProperties>
</file>